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9" r:id="rId5"/>
    <p:sldId id="260" r:id="rId6"/>
    <p:sldId id="262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7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7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3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9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5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4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2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0995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796030" cy="396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9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6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7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4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39" y="219709"/>
            <a:ext cx="7462520" cy="124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480" y="1248409"/>
            <a:ext cx="7851775" cy="1431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04520"/>
            <a:ext cx="821245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i="1" dirty="0" smtClean="0">
                <a:latin typeface="Times New Roman"/>
                <a:cs typeface="Times New Roman"/>
              </a:rPr>
              <a:t>МБОУ СОШ №42 им.Х.Мамсурова</a:t>
            </a:r>
            <a:br>
              <a:rPr lang="ru-RU" sz="4800" i="1" dirty="0" smtClean="0">
                <a:latin typeface="Times New Roman"/>
                <a:cs typeface="Times New Roman"/>
              </a:rPr>
            </a:br>
            <a:r>
              <a:rPr lang="ru-RU" sz="4800" i="1" dirty="0" smtClean="0">
                <a:latin typeface="Times New Roman"/>
                <a:cs typeface="Times New Roman"/>
              </a:rPr>
              <a:t>ГИА – 9 классы</a:t>
            </a:r>
            <a:endParaRPr sz="4800" i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9400" y="5478779"/>
            <a:ext cx="60502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147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Заместитель директора по УВР </a:t>
            </a:r>
            <a:r>
              <a:rPr lang="ru-RU" sz="2000" dirty="0" err="1" smtClean="0">
                <a:latin typeface="Times New Roman"/>
                <a:cs typeface="Times New Roman"/>
              </a:rPr>
              <a:t>Бзыкова</a:t>
            </a:r>
            <a:r>
              <a:rPr lang="ru-RU" sz="2000" dirty="0" smtClean="0">
                <a:latin typeface="Times New Roman"/>
                <a:cs typeface="Times New Roman"/>
              </a:rPr>
              <a:t> И.Т.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0486" name="Picture 6" descr="http://gramschool4.ucoz.ru/ITIGOVAIAATTEST/oge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2589" y="287020"/>
            <a:ext cx="5008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libri"/>
                <a:cs typeface="Calibri"/>
              </a:rPr>
              <a:t>Порядок проведения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100" y="1035050"/>
            <a:ext cx="6964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ПОРЯДОК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ОФОРМЛЕНИЯ </a:t>
            </a: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БЛАНКОВ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ОТВЕТОВ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219" y="1756410"/>
            <a:ext cx="150495" cy="9652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7119" y="1777999"/>
            <a:ext cx="7976234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Регистрационные </a:t>
            </a:r>
            <a:r>
              <a:rPr sz="2800" spc="-20" dirty="0">
                <a:solidFill>
                  <a:srgbClr val="0033CC"/>
                </a:solidFill>
                <a:latin typeface="Calibri"/>
                <a:cs typeface="Calibri"/>
              </a:rPr>
              <a:t>поля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  Организаторы проверяют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правильность</a:t>
            </a:r>
            <a:r>
              <a:rPr sz="2800" spc="229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заполнения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219" y="367665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7119" y="2716530"/>
            <a:ext cx="7976234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9800"/>
              </a:lnSpc>
              <a:spcBef>
                <a:spcPts val="100"/>
              </a:spcBef>
              <a:tabLst>
                <a:tab pos="3365500" algn="l"/>
                <a:tab pos="704659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ги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нных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й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Организаторы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объявляют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начало экзамена</a:t>
            </a:r>
            <a:r>
              <a:rPr sz="2800" spc="40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время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119" y="4123690"/>
            <a:ext cx="290068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  <a:tabLst>
                <a:tab pos="1003300" algn="l"/>
              </a:tabLst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его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окончания,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(и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нном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832" y="4123690"/>
            <a:ext cx="339852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-453390">
              <a:lnSpc>
                <a:spcPct val="109800"/>
              </a:lnSpc>
              <a:spcBef>
                <a:spcPts val="100"/>
              </a:spcBef>
              <a:tabLst>
                <a:tab pos="2169160" algn="l"/>
                <a:tab pos="2456815" algn="l"/>
                <a:tab pos="302450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х	на 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стенде),	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после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7205" y="4123690"/>
            <a:ext cx="89471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9800"/>
              </a:lnSpc>
              <a:spcBef>
                <a:spcPts val="100"/>
              </a:spcBef>
            </a:pP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че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9443" y="5102859"/>
            <a:ext cx="1983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выполнению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7119" y="5059679"/>
            <a:ext cx="535368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  <a:tabLst>
                <a:tab pos="2755900" algn="l"/>
                <a:tab pos="5175250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ся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па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к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0200" y="72390"/>
            <a:ext cx="500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"/>
                <a:cs typeface="Calibri"/>
              </a:rPr>
              <a:t>Порядок </a:t>
            </a:r>
            <a:r>
              <a:rPr b="0" spc="-15" dirty="0">
                <a:latin typeface="Calibri"/>
                <a:cs typeface="Calibri"/>
              </a:rPr>
              <a:t>проведения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180" y="546100"/>
            <a:ext cx="7948930" cy="291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60"/>
              </a:lnSpc>
              <a:spcBef>
                <a:spcPts val="100"/>
              </a:spcBef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 </a:t>
            </a: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на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рабочем</a:t>
            </a:r>
            <a:r>
              <a:rPr sz="3200" b="1" spc="-2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столе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ts val="1770"/>
              </a:lnSpc>
            </a:pP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обучающегося,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помимо экзаменационных материалов,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находятся: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939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а)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ручка;</a:t>
            </a:r>
            <a:endParaRPr sz="1800">
              <a:latin typeface="Calibri"/>
              <a:cs typeface="Calibri"/>
            </a:endParaRPr>
          </a:p>
          <a:p>
            <a:pPr marL="54610" marR="3827145">
              <a:lnSpc>
                <a:spcPts val="1939"/>
              </a:lnSpc>
              <a:spcBef>
                <a:spcPts val="135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б)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документ,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удостоверяющий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личность;  в)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средства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обучения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810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r)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лекарства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питание (при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необходимости);</a:t>
            </a:r>
            <a:endParaRPr sz="1800">
              <a:latin typeface="Calibri"/>
              <a:cs typeface="Calibri"/>
            </a:endParaRPr>
          </a:p>
          <a:p>
            <a:pPr marL="54610" marR="5080">
              <a:lnSpc>
                <a:spcPts val="1939"/>
              </a:lnSpc>
              <a:spcBef>
                <a:spcPts val="140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Иные вещи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 оставляют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специально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выделенной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для  личных вещей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ts val="2900"/>
              </a:lnSpc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700"/>
              </a:spcBef>
            </a:pP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Запрещается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90" y="3401059"/>
            <a:ext cx="10160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989" y="3412490"/>
            <a:ext cx="3672204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общаться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друг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другом,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свободно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по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350" y="3882390"/>
            <a:ext cx="37674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Во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время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могут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989" y="4117340"/>
            <a:ext cx="7514590" cy="4660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выходить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по ППЭ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сопровождении одного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организаторов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090" y="4105909"/>
            <a:ext cx="793623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54965" algn="l"/>
                <a:tab pos="355600" algn="l"/>
                <a:tab pos="922019" algn="l"/>
                <a:tab pos="1839595" algn="l"/>
                <a:tab pos="2269490" algn="l"/>
                <a:tab pos="3479800" algn="l"/>
                <a:tab pos="4997450" algn="l"/>
                <a:tab pos="61817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при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выходе	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	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	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	оставляют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090" y="4715509"/>
            <a:ext cx="7941309" cy="7543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3587750" indent="342900">
              <a:lnSpc>
                <a:spcPts val="1850"/>
              </a:lnSpc>
              <a:spcBef>
                <a:spcPts val="32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черновики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рабочем столе 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Основание для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удаления: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ts val="1820"/>
              </a:lnSpc>
              <a:buFont typeface="Arial"/>
              <a:buChar char="•"/>
              <a:tabLst>
                <a:tab pos="354965" algn="l"/>
                <a:tab pos="355600" algn="l"/>
                <a:tab pos="1355725" algn="l"/>
                <a:tab pos="1666239" algn="l"/>
                <a:tab pos="3286125" algn="l"/>
                <a:tab pos="4277360" algn="l"/>
                <a:tab pos="5429250" algn="l"/>
                <a:tab pos="6802755" algn="l"/>
              </a:tabLst>
            </a:pP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ие	и	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ние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й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ци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фрово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й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аппар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справ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ых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90" y="5772150"/>
            <a:ext cx="10160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989" y="5367020"/>
            <a:ext cx="7592059" cy="11176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  <a:tabLst>
                <a:tab pos="1346835" algn="l"/>
                <a:tab pos="2679065" algn="l"/>
                <a:tab pos="3591560" algn="l"/>
                <a:tab pos="3861435" algn="l"/>
                <a:tab pos="4502150" algn="l"/>
                <a:tab pos="5365115" algn="l"/>
                <a:tab pos="6406515" algn="l"/>
                <a:tab pos="66770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сьм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ам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ок	и	и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хра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ия	и	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дачи  информации;</a:t>
            </a:r>
            <a:endParaRPr sz="1700">
              <a:latin typeface="Calibri"/>
              <a:cs typeface="Calibri"/>
            </a:endParaRPr>
          </a:p>
          <a:p>
            <a:pPr marL="12700" marR="6350">
              <a:lnSpc>
                <a:spcPct val="70100"/>
              </a:lnSpc>
              <a:spcBef>
                <a:spcPts val="42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Вынос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аудиторий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ППЭ экзаменационных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бумажном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или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электронном носителях, фотографирование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</a:t>
            </a:r>
            <a:r>
              <a:rPr sz="1700" b="1" spc="4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1700" b="1" spc="-25" dirty="0">
                <a:solidFill>
                  <a:srgbClr val="0033CC"/>
                </a:solidFill>
                <a:latin typeface="Calibri"/>
                <a:cs typeface="Calibri"/>
              </a:rPr>
              <a:t>Грубое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нарушение порядка проведения</a:t>
            </a:r>
            <a:r>
              <a:rPr sz="17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ГИА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4900" y="45720"/>
            <a:ext cx="7495540" cy="108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6439" marR="5080" indent="-1983739">
              <a:lnSpc>
                <a:spcPct val="120100"/>
              </a:lnSpc>
              <a:spcBef>
                <a:spcPts val="100"/>
              </a:spcBef>
            </a:pPr>
            <a:r>
              <a:rPr sz="2900" spc="-10" dirty="0"/>
              <a:t>Проверка </a:t>
            </a:r>
            <a:r>
              <a:rPr sz="2900" spc="-5" dirty="0"/>
              <a:t>экзаменационных работ </a:t>
            </a:r>
            <a:r>
              <a:rPr sz="2900" spc="-10" dirty="0"/>
              <a:t>участников  </a:t>
            </a:r>
            <a:r>
              <a:rPr sz="2900" dirty="0"/>
              <a:t>ГИА и их </a:t>
            </a:r>
            <a:r>
              <a:rPr sz="2900" spc="-10" dirty="0"/>
              <a:t>оценивание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576580" y="12331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580" y="1784350"/>
            <a:ext cx="11493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pc="-10" dirty="0"/>
              <a:t>Предметные комиссии </a:t>
            </a:r>
            <a:r>
              <a:rPr spc="-5" dirty="0"/>
              <a:t>проверяют </a:t>
            </a:r>
            <a:r>
              <a:rPr dirty="0"/>
              <a:t>и </a:t>
            </a:r>
            <a:r>
              <a:rPr spc="-10" dirty="0"/>
              <a:t>оценивают обезличенные </a:t>
            </a:r>
            <a:r>
              <a:rPr spc="-15" dirty="0"/>
              <a:t>копии  </a:t>
            </a:r>
            <a:r>
              <a:rPr spc="-5" dirty="0"/>
              <a:t>экзаменационных </a:t>
            </a:r>
            <a:r>
              <a:rPr spc="-10" dirty="0"/>
              <a:t>работ</a:t>
            </a:r>
            <a:r>
              <a:rPr dirty="0"/>
              <a:t> </a:t>
            </a:r>
            <a:r>
              <a:rPr spc="-10" dirty="0"/>
              <a:t>обучающихся</a:t>
            </a:r>
          </a:p>
          <a:p>
            <a:pPr marL="70485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Экзаменационные работы проверяются </a:t>
            </a:r>
            <a:r>
              <a:rPr spc="-10" dirty="0"/>
              <a:t>двумя</a:t>
            </a:r>
            <a:r>
              <a:rPr spc="5" dirty="0"/>
              <a:t> </a:t>
            </a:r>
            <a:r>
              <a:rPr spc="-5" dirty="0"/>
              <a:t>экспертами</a:t>
            </a:r>
          </a:p>
          <a:p>
            <a:pPr marL="12700" marR="5080" indent="124460">
              <a:lnSpc>
                <a:spcPts val="1920"/>
              </a:lnSpc>
              <a:spcBef>
                <a:spcPts val="475"/>
              </a:spcBef>
            </a:pPr>
            <a:r>
              <a:rPr spc="-10" dirty="0"/>
              <a:t>Обработка </a:t>
            </a:r>
            <a:r>
              <a:rPr dirty="0"/>
              <a:t>и </a:t>
            </a:r>
            <a:r>
              <a:rPr spc="-10" dirty="0"/>
              <a:t>проверка </a:t>
            </a:r>
            <a:r>
              <a:rPr spc="-5" dirty="0"/>
              <a:t>экзаменационных работ занимает не </a:t>
            </a:r>
            <a:r>
              <a:rPr spc="-15" dirty="0"/>
              <a:t>более  </a:t>
            </a:r>
            <a:r>
              <a:rPr spc="-10" dirty="0"/>
              <a:t>десяти </a:t>
            </a:r>
            <a:r>
              <a:rPr spc="-5" dirty="0"/>
              <a:t>рабочих</a:t>
            </a:r>
            <a:r>
              <a:rPr dirty="0"/>
              <a:t> </a:t>
            </a:r>
            <a:r>
              <a:rPr spc="-5" dirty="0"/>
              <a:t>дней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6580" y="26428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480" y="2656840"/>
            <a:ext cx="7854315" cy="574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  <a:tabLst>
                <a:tab pos="1645920" algn="l"/>
                <a:tab pos="3134995" algn="l"/>
                <a:tab pos="3547110" algn="l"/>
                <a:tab pos="5022850" algn="l"/>
                <a:tab pos="6058535" algn="l"/>
                <a:tab pos="7719695" algn="l"/>
              </a:tabLst>
            </a:pP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4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000" spc="-7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90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ты	в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ев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в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пятибалльную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систему</a:t>
            </a:r>
            <a:r>
              <a:rPr sz="20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оценивания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3216908"/>
            <a:ext cx="7543799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АПЕЛЛЯЦИЯ   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Выпускник имеет право подать апелляцию  на 1. Нарушение процедуры проведения ГИА  при условии, что он не вышел за пределы ППЭ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2. О несогласии </a:t>
            </a:r>
            <a:r>
              <a:rPr lang="ru-RU" sz="2900" b="1" spc="-35" smtClean="0">
                <a:solidFill>
                  <a:srgbClr val="FF0000"/>
                </a:solidFill>
                <a:latin typeface="Calibri"/>
                <a:cs typeface="Calibri"/>
              </a:rPr>
              <a:t>с выставленными баллами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369" y="38061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369" y="45999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369" y="51511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788795" marR="5080" indent="-88646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ЕСЛИ </a:t>
            </a:r>
            <a:r>
              <a:rPr spc="-40" dirty="0"/>
              <a:t>НАБРАЛ </a:t>
            </a:r>
            <a:r>
              <a:rPr spc="-10" dirty="0"/>
              <a:t>БАЛЛОВ </a:t>
            </a:r>
            <a:r>
              <a:rPr spc="-5" dirty="0"/>
              <a:t>НИЖЕ  </a:t>
            </a:r>
            <a:r>
              <a:rPr spc="-15" dirty="0"/>
              <a:t>МИНИМАЛЬНОГО….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600" y="1962150"/>
            <a:ext cx="770382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Обучающимся,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прошедшим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или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неудовлетворительные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более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чем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двум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обязательным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предметам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, либо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повторно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неудовлетворительный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одному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этих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предметов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дополнительные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сроки,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предоставляется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право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пройти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соответствующим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предметам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осенью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 в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формах,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устанавливаемых настоящим Порядком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4290"/>
            <a:ext cx="7658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Прием </a:t>
            </a:r>
            <a:r>
              <a:rPr sz="4000" dirty="0"/>
              <a:t>и </a:t>
            </a:r>
            <a:r>
              <a:rPr sz="4000" spc="-10" dirty="0"/>
              <a:t>рассмотрение</a:t>
            </a:r>
            <a:r>
              <a:rPr sz="4000" spc="-65" dirty="0"/>
              <a:t> </a:t>
            </a:r>
            <a:r>
              <a:rPr sz="4000" spc="-15" dirty="0"/>
              <a:t>апелляций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48969" y="748029"/>
            <a:ext cx="8272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1668145" algn="l"/>
                <a:tab pos="1814830" algn="l"/>
                <a:tab pos="2094230" algn="l"/>
                <a:tab pos="2939415" algn="l"/>
                <a:tab pos="3322954" algn="l"/>
                <a:tab pos="3442970" algn="l"/>
                <a:tab pos="5286375" algn="l"/>
                <a:tab pos="5438140" algn="l"/>
                <a:tab pos="6694170" algn="l"/>
                <a:tab pos="6871970" algn="l"/>
                <a:tab pos="7201534" algn="l"/>
                <a:tab pos="7280275" algn="l"/>
              </a:tabLst>
            </a:pP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е	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рас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с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	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ап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лляци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и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осам  с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ани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и	ст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ы	экза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наци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иал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7317" y="1357629"/>
            <a:ext cx="3218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  <a:tab pos="1820545" algn="l"/>
              </a:tabLst>
            </a:pP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занн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	с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уше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1357629"/>
            <a:ext cx="4476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0670" algn="l"/>
                <a:tab pos="1718945" algn="l"/>
                <a:tab pos="1927860" algn="l"/>
                <a:tab pos="2820035" algn="l"/>
                <a:tab pos="3174365" algn="l"/>
                <a:tab pos="3342004" algn="l"/>
              </a:tabLst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	а		та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		требований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настоящего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473" y="1662429"/>
            <a:ext cx="3341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681480" algn="l"/>
              </a:tabLst>
            </a:pP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Порядка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или	неправильного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1967229"/>
            <a:ext cx="4340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оформления экзаменационной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работы.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239" y="2571750"/>
            <a:ext cx="8801100" cy="1643380"/>
          </a:xfrm>
          <a:custGeom>
            <a:avLst/>
            <a:gdLst/>
            <a:ahLst/>
            <a:cxnLst/>
            <a:rect l="l" t="t" r="r" b="b"/>
            <a:pathLst>
              <a:path w="8801100" h="1643379">
                <a:moveTo>
                  <a:pt x="0" y="0"/>
                </a:moveTo>
                <a:lnTo>
                  <a:pt x="8801100" y="0"/>
                </a:lnTo>
                <a:lnTo>
                  <a:pt x="8801100" y="1643380"/>
                </a:lnTo>
                <a:lnTo>
                  <a:pt x="0" y="164338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239" y="257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43340" y="4215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99" y="2584509"/>
            <a:ext cx="8775700" cy="1617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76835" marR="73025" algn="just">
              <a:lnSpc>
                <a:spcPct val="100000"/>
              </a:lnSpc>
              <a:spcBef>
                <a:spcPts val="27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нарушении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установленного порядка проведения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обучающийся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подает 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день 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проведения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экзамена по  </a:t>
            </a:r>
            <a:r>
              <a:rPr sz="2400" spc="-15" dirty="0">
                <a:solidFill>
                  <a:srgbClr val="BF0000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учебному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предмету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выходя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из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ППЭ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8714740" y="0"/>
                </a:moveTo>
                <a:lnTo>
                  <a:pt x="0" y="0"/>
                </a:lnTo>
                <a:lnTo>
                  <a:pt x="0" y="2505710"/>
                </a:lnTo>
                <a:lnTo>
                  <a:pt x="8714740" y="2505710"/>
                </a:lnTo>
                <a:lnTo>
                  <a:pt x="871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4357370" y="2505710"/>
                </a:moveTo>
                <a:lnTo>
                  <a:pt x="0" y="2505710"/>
                </a:lnTo>
                <a:lnTo>
                  <a:pt x="0" y="0"/>
                </a:lnTo>
                <a:lnTo>
                  <a:pt x="8714740" y="0"/>
                </a:lnTo>
                <a:lnTo>
                  <a:pt x="8714740" y="2505710"/>
                </a:lnTo>
                <a:lnTo>
                  <a:pt x="4357370" y="250571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2100" y="4320540"/>
            <a:ext cx="8561705" cy="1283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Апелляция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несогласии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выставленными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баллами</a:t>
            </a:r>
            <a:endParaRPr sz="2400" dirty="0">
              <a:latin typeface="Calibri"/>
              <a:cs typeface="Calibri"/>
            </a:endParaRPr>
          </a:p>
          <a:p>
            <a:pPr marL="12700" marR="8890">
              <a:lnSpc>
                <a:spcPct val="79900"/>
              </a:lnSpc>
              <a:spcBef>
                <a:spcPts val="285"/>
              </a:spcBef>
              <a:tabLst>
                <a:tab pos="1397000" algn="l"/>
                <a:tab pos="1734185" algn="l"/>
                <a:tab pos="2966085" algn="l"/>
                <a:tab pos="3742690" algn="l"/>
                <a:tab pos="5000625" algn="l"/>
                <a:tab pos="5845175" algn="l"/>
                <a:tab pos="6323330" algn="l"/>
                <a:tab pos="6991984" algn="l"/>
              </a:tabLst>
            </a:pP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spc="-8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spc="-4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в	</a:t>
            </a:r>
            <a:r>
              <a:rPr sz="2400" spc="-2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400" spc="5" dirty="0">
                <a:solidFill>
                  <a:srgbClr val="BF0000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х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раб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их	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ей	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со	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ъ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4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ия 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результатов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учебному</a:t>
            </a:r>
            <a:r>
              <a:rPr sz="24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предмету.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1579879"/>
            <a:ext cx="7998461" cy="506677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b="1" u="sng" spc="-10" dirty="0" smtClean="0">
                <a:solidFill>
                  <a:schemeClr val="accent2"/>
                </a:solidFill>
                <a:latin typeface="Calibri"/>
                <a:cs typeface="Calibri"/>
              </a:rPr>
              <a:t>Гуманитарный :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354965" algn="l"/>
                <a:tab pos="355600" algn="l"/>
              </a:tabLst>
            </a:pPr>
            <a:r>
              <a:rPr lang="ru-RU" sz="3000" dirty="0" smtClean="0">
                <a:latin typeface="Calibri"/>
                <a:cs typeface="Calibri"/>
              </a:rPr>
              <a:t>л</a:t>
            </a:r>
            <a:r>
              <a:rPr lang="ru-RU" sz="2800" b="1" spc="-20" dirty="0" smtClean="0">
                <a:latin typeface="Calibri"/>
                <a:cs typeface="Calibri"/>
              </a:rPr>
              <a:t>итература, </a:t>
            </a:r>
            <a:r>
              <a:rPr lang="ru-RU" sz="2800" b="1" spc="-20" dirty="0" err="1" smtClean="0">
                <a:latin typeface="Calibri"/>
                <a:cs typeface="Calibri"/>
              </a:rPr>
              <a:t>иностр.язык</a:t>
            </a:r>
            <a:r>
              <a:rPr lang="ru-RU" sz="2800" b="1" spc="-20" dirty="0" smtClean="0">
                <a:latin typeface="Calibri"/>
                <a:cs typeface="Calibri"/>
              </a:rPr>
              <a:t>, история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b="1" u="sng" spc="-15" dirty="0" smtClean="0">
                <a:solidFill>
                  <a:srgbClr val="0070C0"/>
                </a:solidFill>
                <a:latin typeface="Calibri"/>
                <a:cs typeface="Calibri"/>
              </a:rPr>
              <a:t>Естественно-научный</a:t>
            </a:r>
            <a:r>
              <a:rPr lang="ru-RU" sz="3000" b="1" u="sng" spc="-15" dirty="0" smtClean="0">
                <a:solidFill>
                  <a:srgbClr val="0070C0"/>
                </a:solidFill>
                <a:latin typeface="Calibri"/>
                <a:cs typeface="Calibri"/>
              </a:rPr>
              <a:t> (медицинский)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354965" algn="l"/>
                <a:tab pos="355600" algn="l"/>
              </a:tabLst>
            </a:pPr>
            <a:r>
              <a:rPr lang="ru-RU" sz="3000" b="1" u="sng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ru-RU" sz="3000" b="1" u="sng" spc="-15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ru-RU" sz="3000" b="1" spc="-15" dirty="0" smtClean="0">
                <a:latin typeface="Calibri"/>
                <a:cs typeface="Calibri"/>
              </a:rPr>
              <a:t>химия, биология</a:t>
            </a:r>
            <a:endParaRPr sz="30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3200" b="1" u="sng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Технологический: 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ru-RU" sz="2800" b="1" dirty="0" smtClean="0">
                <a:latin typeface="Times New Roman"/>
                <a:cs typeface="Times New Roman"/>
              </a:rPr>
              <a:t>математика, физика, информатика</a:t>
            </a:r>
            <a:endParaRPr lang="ru-RU" sz="2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3200" b="1" u="sng" spc="-15" dirty="0" smtClean="0">
                <a:solidFill>
                  <a:schemeClr val="tx2"/>
                </a:solidFill>
                <a:latin typeface="Calibri"/>
                <a:cs typeface="Calibri"/>
              </a:rPr>
              <a:t>Социально-экономический: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ru-RU" sz="3000" b="1" u="sng" spc="-15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ru-RU" sz="3000" b="1" u="sng" spc="-15" dirty="0" smtClean="0">
                <a:latin typeface="Calibri"/>
                <a:cs typeface="Calibri"/>
              </a:rPr>
              <a:t>математика, география, экономика</a:t>
            </a:r>
            <a:endParaRPr sz="3000" u="sng" dirty="0">
              <a:latin typeface="Calibri"/>
              <a:cs typeface="Calibri"/>
            </a:endParaRPr>
          </a:p>
          <a:p>
            <a:pPr marL="355600" marR="184150" indent="-342900">
              <a:lnSpc>
                <a:spcPts val="3240"/>
              </a:lnSpc>
              <a:spcBef>
                <a:spcPts val="790"/>
              </a:spcBef>
            </a:pPr>
            <a:r>
              <a:rPr lang="ru-RU" sz="32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Универсальный</a:t>
            </a:r>
            <a:r>
              <a:rPr lang="ru-RU" sz="3200" b="1" u="sng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на усмотрение школы</a:t>
            </a:r>
          </a:p>
          <a:p>
            <a:pPr marL="355600" marR="184150" indent="-342900">
              <a:lnSpc>
                <a:spcPts val="3240"/>
              </a:lnSpc>
              <a:spcBef>
                <a:spcPts val="790"/>
              </a:spcBef>
            </a:pP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7420" y="219709"/>
            <a:ext cx="5046980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0119" marR="5080" indent="-947419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Профильное</a:t>
            </a:r>
            <a:r>
              <a:rPr sz="4000" spc="-70" dirty="0"/>
              <a:t> </a:t>
            </a:r>
            <a:r>
              <a:rPr sz="4000" spc="-15" dirty="0" err="1"/>
              <a:t>обучение</a:t>
            </a:r>
            <a:r>
              <a:rPr sz="4000" spc="-15" dirty="0"/>
              <a:t>  </a:t>
            </a:r>
            <a:r>
              <a:rPr sz="4000" spc="-5" dirty="0" smtClean="0"/>
              <a:t>20</a:t>
            </a:r>
            <a:r>
              <a:rPr lang="ru-RU" sz="4000" spc="-5" dirty="0" smtClean="0"/>
              <a:t>23</a:t>
            </a:r>
            <a:r>
              <a:rPr sz="4000" spc="-5" dirty="0" smtClean="0"/>
              <a:t>-20</a:t>
            </a:r>
            <a:r>
              <a:rPr lang="ru-RU" sz="4000" spc="-5" dirty="0" smtClean="0"/>
              <a:t>24</a:t>
            </a:r>
            <a:r>
              <a:rPr sz="4000" spc="-25" dirty="0" smtClean="0"/>
              <a:t> </a:t>
            </a:r>
            <a:r>
              <a:rPr sz="4000" spc="-40" dirty="0" err="1" smtClean="0"/>
              <a:t>уч.г</a:t>
            </a:r>
            <a:r>
              <a:rPr lang="ru-RU" sz="4000" spc="-40" dirty="0" smtClean="0"/>
              <a:t>од</a:t>
            </a:r>
            <a:r>
              <a:rPr sz="4000" spc="-40" dirty="0" smtClean="0"/>
              <a:t>.</a:t>
            </a:r>
            <a:endParaRPr sz="4000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zykova_it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ВНИМАНИЕ!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НАШИМ ДЕТЯМ!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367211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 НАШИМ ДЕТЯМ!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9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219709"/>
            <a:ext cx="74625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Основные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вопросы</a:t>
            </a:r>
            <a:r>
              <a:rPr sz="4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для  </a:t>
            </a: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рассмотрения: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057398"/>
            <a:ext cx="7676515" cy="31720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237105" algn="l"/>
              </a:tabLst>
            </a:pPr>
            <a:r>
              <a:rPr sz="3200" spc="-15" dirty="0">
                <a:latin typeface="Calibri"/>
                <a:cs typeface="Calibri"/>
              </a:rPr>
              <a:t>ПОРЯДОК	проведения </a:t>
            </a:r>
            <a:r>
              <a:rPr sz="3200" spc="-5" dirty="0">
                <a:latin typeface="Calibri"/>
                <a:cs typeface="Calibri"/>
              </a:rPr>
              <a:t>ГИА </a:t>
            </a:r>
            <a:r>
              <a:rPr sz="3200" dirty="0">
                <a:latin typeface="Calibri"/>
                <a:cs typeface="Calibri"/>
              </a:rPr>
              <a:t>по  </a:t>
            </a:r>
            <a:r>
              <a:rPr sz="3200" spc="-10" dirty="0">
                <a:latin typeface="Calibri"/>
                <a:cs typeface="Calibri"/>
              </a:rPr>
              <a:t>образовательным </a:t>
            </a:r>
            <a:r>
              <a:rPr sz="3200" spc="-5" dirty="0">
                <a:latin typeface="Calibri"/>
                <a:cs typeface="Calibri"/>
              </a:rPr>
              <a:t>программам </a:t>
            </a:r>
            <a:r>
              <a:rPr sz="3200" spc="-10" dirty="0">
                <a:latin typeface="Calibri"/>
                <a:cs typeface="Calibri"/>
              </a:rPr>
              <a:t>основного  </a:t>
            </a:r>
            <a:r>
              <a:rPr sz="3200" spc="-20" dirty="0">
                <a:latin typeface="Calibri"/>
                <a:cs typeface="Calibri"/>
              </a:rPr>
              <a:t>общего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образования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Проект </a:t>
            </a:r>
            <a:r>
              <a:rPr lang="ru-RU" sz="3200" spc="-5" dirty="0" err="1" smtClean="0">
                <a:latin typeface="Calibri"/>
                <a:cs typeface="Calibri"/>
              </a:rPr>
              <a:t>р</a:t>
            </a:r>
            <a:r>
              <a:rPr sz="3200" spc="-5" dirty="0" err="1" smtClean="0">
                <a:latin typeface="Calibri"/>
                <a:cs typeface="Calibri"/>
              </a:rPr>
              <a:t>асписание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ОГЭ</a:t>
            </a:r>
            <a:endParaRPr sz="3200" dirty="0">
              <a:latin typeface="Calibri"/>
              <a:cs typeface="Calibri"/>
            </a:endParaRPr>
          </a:p>
          <a:p>
            <a:pPr marL="355600" marR="102806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Профильное </a:t>
            </a:r>
            <a:r>
              <a:rPr sz="3200" spc="-10" dirty="0">
                <a:latin typeface="Calibri"/>
                <a:cs typeface="Calibri"/>
              </a:rPr>
              <a:t>обучение </a:t>
            </a:r>
            <a:r>
              <a:rPr sz="3200" dirty="0" err="1">
                <a:latin typeface="Calibri"/>
                <a:cs typeface="Calibri"/>
              </a:rPr>
              <a:t>на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20</a:t>
            </a:r>
            <a:r>
              <a:rPr lang="en-US" sz="3200" spc="-10" dirty="0" smtClean="0">
                <a:latin typeface="Calibri"/>
                <a:cs typeface="Calibri"/>
              </a:rPr>
              <a:t>22</a:t>
            </a:r>
            <a:r>
              <a:rPr sz="3200" spc="-10" dirty="0" smtClean="0">
                <a:latin typeface="Calibri"/>
                <a:cs typeface="Calibri"/>
              </a:rPr>
              <a:t>-20</a:t>
            </a:r>
            <a:r>
              <a:rPr lang="en-US" sz="3200" spc="-10" dirty="0" smtClean="0">
                <a:latin typeface="Calibri"/>
                <a:cs typeface="Calibri"/>
              </a:rPr>
              <a:t>23</a:t>
            </a:r>
            <a:r>
              <a:rPr sz="3200" spc="-10" dirty="0" smtClean="0">
                <a:latin typeface="Calibri"/>
                <a:cs typeface="Calibri"/>
              </a:rPr>
              <a:t>  </a:t>
            </a:r>
            <a:r>
              <a:rPr sz="3200" spc="-5" dirty="0">
                <a:latin typeface="Calibri"/>
                <a:cs typeface="Calibri"/>
              </a:rPr>
              <a:t>учебный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год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30" y="534670"/>
            <a:ext cx="798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ОБЩИЕ </a:t>
            </a:r>
            <a:r>
              <a:rPr sz="4000" spc="-30" dirty="0"/>
              <a:t>ПОЛОЖЕНИЯ </a:t>
            </a:r>
            <a:r>
              <a:rPr sz="4000" spc="-5" dirty="0"/>
              <a:t>ГИА </a:t>
            </a:r>
            <a:r>
              <a:rPr sz="4000" dirty="0"/>
              <a:t>в 9</a:t>
            </a:r>
            <a:r>
              <a:rPr sz="4000" spc="-80" dirty="0"/>
              <a:t> </a:t>
            </a:r>
            <a:r>
              <a:rPr sz="4000" spc="-15" dirty="0"/>
              <a:t>классе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130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9960" y="1235709"/>
            <a:ext cx="6929755" cy="527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00"/>
              </a:spcBef>
            </a:pPr>
            <a:r>
              <a:rPr sz="2800" b="1" i="1" dirty="0">
                <a:solidFill>
                  <a:srgbClr val="0033CC"/>
                </a:solidFill>
                <a:latin typeface="Calibri"/>
                <a:cs typeface="Calibri"/>
              </a:rPr>
              <a:t>4</a:t>
            </a:r>
            <a:r>
              <a:rPr sz="2800" b="1" i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33CC"/>
                </a:solidFill>
                <a:latin typeface="Calibri"/>
                <a:cs typeface="Calibri"/>
              </a:rPr>
              <a:t>экзамена</a:t>
            </a:r>
            <a:endParaRPr sz="2800">
              <a:latin typeface="Calibri"/>
              <a:cs typeface="Calibri"/>
            </a:endParaRPr>
          </a:p>
          <a:p>
            <a:pPr marL="12700" marR="1473200">
              <a:lnSpc>
                <a:spcPts val="2690"/>
              </a:lnSpc>
              <a:spcBef>
                <a:spcPts val="310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включает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себя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обязательные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 по</a:t>
            </a:r>
            <a:endParaRPr sz="2800">
              <a:latin typeface="Calibri"/>
              <a:cs typeface="Calibri"/>
            </a:endParaRPr>
          </a:p>
          <a:p>
            <a:pPr marL="12700" marR="4481830">
              <a:lnSpc>
                <a:spcPct val="80100"/>
              </a:lnSpc>
              <a:spcBef>
                <a:spcPts val="10"/>
              </a:spcBef>
            </a:pPr>
            <a:r>
              <a:rPr sz="2800" b="1" spc="-25" dirty="0">
                <a:solidFill>
                  <a:srgbClr val="BF0000"/>
                </a:solidFill>
                <a:latin typeface="Calibri"/>
                <a:cs typeface="Calibri"/>
              </a:rPr>
              <a:t>русскому</a:t>
            </a:r>
            <a:r>
              <a:rPr sz="2800" b="1" spc="-1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языку  </a:t>
            </a:r>
            <a:r>
              <a:rPr sz="2800" b="1" spc="-20" dirty="0">
                <a:solidFill>
                  <a:srgbClr val="BF0000"/>
                </a:solidFill>
                <a:latin typeface="Calibri"/>
                <a:cs typeface="Calibri"/>
              </a:rPr>
              <a:t>математике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2010"/>
              </a:spcBef>
            </a:pP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другим учебным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предметам:</a:t>
            </a:r>
            <a:endParaRPr sz="2800">
              <a:latin typeface="Calibri"/>
              <a:cs typeface="Calibri"/>
            </a:endParaRPr>
          </a:p>
          <a:p>
            <a:pPr marL="12700" marR="5541645" indent="58419">
              <a:lnSpc>
                <a:spcPts val="1920"/>
              </a:lnSpc>
              <a:spcBef>
                <a:spcPts val="22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b="1" spc="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ре, 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физике, 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химии,  биологии,  географии,  истории,</a:t>
            </a:r>
            <a:endParaRPr sz="2000">
              <a:latin typeface="Calibri"/>
              <a:cs typeface="Calibri"/>
            </a:endParaRPr>
          </a:p>
          <a:p>
            <a:pPr marL="12700" marR="4417695">
              <a:lnSpc>
                <a:spcPct val="8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обществознанию,  иностранным</a:t>
            </a:r>
            <a:r>
              <a:rPr sz="2000" b="1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языкам,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информатике 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информационно-коммуникационным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технологиям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(ИКТ)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tabLst>
                <a:tab pos="33274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сдают	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выбору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016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73450"/>
            <a:ext cx="2948940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800" y="247650"/>
            <a:ext cx="5422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Формы </a:t>
            </a:r>
            <a:r>
              <a:rPr sz="4000" spc="-15" dirty="0"/>
              <a:t>проведения</a:t>
            </a:r>
            <a:r>
              <a:rPr sz="4000" spc="-90" dirty="0"/>
              <a:t> </a:t>
            </a:r>
            <a:r>
              <a:rPr sz="4000" spc="-5" dirty="0"/>
              <a:t>ГИА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914400" y="1524000"/>
            <a:ext cx="7741285" cy="431464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08279" marR="131445" algn="ctr">
              <a:lnSpc>
                <a:spcPts val="2690"/>
              </a:lnSpc>
              <a:spcBef>
                <a:spcPts val="745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Основной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государственный</a:t>
            </a:r>
            <a:r>
              <a:rPr sz="2800" b="1" spc="-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 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(далее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—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ОГЭ)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использованием  контрольных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измерительных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-</a:t>
            </a:r>
            <a:r>
              <a:rPr sz="2800" b="1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КИМ)</a:t>
            </a:r>
            <a:endParaRPr sz="2800" dirty="0">
              <a:latin typeface="Calibri"/>
              <a:cs typeface="Calibri"/>
            </a:endParaRPr>
          </a:p>
          <a:p>
            <a:pPr marL="83820" marR="5080">
              <a:lnSpc>
                <a:spcPct val="100000"/>
              </a:lnSpc>
              <a:spcBef>
                <a:spcPts val="810"/>
              </a:spcBef>
            </a:pPr>
            <a:r>
              <a:rPr sz="4000" b="1" dirty="0" smtClean="0">
                <a:solidFill>
                  <a:srgbClr val="0033CC"/>
                </a:solidFill>
                <a:latin typeface="Calibri"/>
                <a:cs typeface="Calibri"/>
              </a:rPr>
              <a:t>К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допускаются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обучающиеся, имеющие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годовые  отметки </a:t>
            </a:r>
            <a:r>
              <a:rPr sz="4000" b="1" dirty="0">
                <a:solidFill>
                  <a:srgbClr val="BF0000"/>
                </a:solidFill>
                <a:latin typeface="Calibri"/>
                <a:cs typeface="Calibri"/>
              </a:rPr>
              <a:t>по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всем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предметам учебного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плана за IX  класс </a:t>
            </a:r>
            <a:r>
              <a:rPr sz="4000" b="1" spc="-5" dirty="0">
                <a:solidFill>
                  <a:srgbClr val="BF0000"/>
                </a:solidFill>
                <a:latin typeface="Calibri"/>
                <a:cs typeface="Calibri"/>
              </a:rPr>
              <a:t>не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ниже</a:t>
            </a:r>
            <a:r>
              <a:rPr sz="4000" b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удовлетворительных.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585470"/>
            <a:ext cx="88392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u="sng" spc="-5" dirty="0" smtClean="0"/>
              <a:t>Проект расписания </a:t>
            </a:r>
            <a:r>
              <a:rPr lang="ru-RU" sz="4800" u="sng" spc="-10" dirty="0" smtClean="0"/>
              <a:t>ОГЭ</a:t>
            </a:r>
            <a:r>
              <a:rPr sz="4800" u="sng" spc="-10" dirty="0" smtClean="0"/>
              <a:t>-20</a:t>
            </a:r>
            <a:r>
              <a:rPr lang="ru-RU" sz="4800" u="sng" spc="-10" dirty="0" smtClean="0"/>
              <a:t>24 </a:t>
            </a:r>
            <a:r>
              <a:rPr lang="ru-RU" sz="4800" u="sng" spc="-10" dirty="0" smtClean="0"/>
              <a:t/>
            </a:r>
            <a:br>
              <a:rPr lang="ru-RU" sz="4800" u="sng" spc="-10" dirty="0" smtClean="0"/>
            </a:br>
            <a:r>
              <a:rPr lang="ru-RU" sz="4800" u="sng" spc="-10" dirty="0" smtClean="0"/>
              <a:t/>
            </a:r>
            <a:br>
              <a:rPr lang="ru-RU" sz="4800" u="sng" spc="-10" dirty="0" smtClean="0"/>
            </a:br>
            <a:r>
              <a:rPr lang="ru-RU" u="sng" spc="-10" dirty="0" smtClean="0">
                <a:solidFill>
                  <a:schemeClr val="tx2"/>
                </a:solidFill>
              </a:rPr>
              <a:t>досрочный период- </a:t>
            </a:r>
            <a:r>
              <a:rPr lang="ru-RU" spc="-10" dirty="0" smtClean="0">
                <a:solidFill>
                  <a:schemeClr val="tx2"/>
                </a:solidFill>
              </a:rPr>
              <a:t>апрель-май</a:t>
            </a:r>
            <a:br>
              <a:rPr lang="ru-RU" spc="-10" dirty="0" smtClean="0">
                <a:solidFill>
                  <a:schemeClr val="tx2"/>
                </a:solidFill>
              </a:rPr>
            </a:br>
            <a:r>
              <a:rPr lang="ru-RU" u="sng" spc="-10" dirty="0" smtClean="0">
                <a:solidFill>
                  <a:schemeClr val="tx2"/>
                </a:solidFill>
              </a:rPr>
              <a:t>основной </a:t>
            </a:r>
            <a:r>
              <a:rPr lang="ru-RU" u="sng" spc="-10" dirty="0" smtClean="0">
                <a:solidFill>
                  <a:schemeClr val="tx2"/>
                </a:solidFill>
              </a:rPr>
              <a:t>период- </a:t>
            </a:r>
            <a:r>
              <a:rPr lang="ru-RU" spc="-10" dirty="0" smtClean="0">
                <a:solidFill>
                  <a:schemeClr val="tx2"/>
                </a:solidFill>
              </a:rPr>
              <a:t>26.05</a:t>
            </a:r>
            <a:r>
              <a:rPr lang="ru-RU" spc="-10" dirty="0" smtClean="0">
                <a:solidFill>
                  <a:schemeClr val="tx2"/>
                </a:solidFill>
              </a:rPr>
              <a:t>.-</a:t>
            </a:r>
            <a:r>
              <a:rPr lang="ru-RU" spc="-10" dirty="0" smtClean="0">
                <a:solidFill>
                  <a:schemeClr val="tx2"/>
                </a:solidFill>
              </a:rPr>
              <a:t>1.07.24</a:t>
            </a:r>
            <a:r>
              <a:rPr lang="ru-RU" spc="-10" dirty="0" smtClean="0">
                <a:solidFill>
                  <a:schemeClr val="tx2"/>
                </a:solidFill>
              </a:rPr>
              <a:t/>
            </a:r>
            <a:br>
              <a:rPr lang="ru-RU" spc="-10" dirty="0" smtClean="0">
                <a:solidFill>
                  <a:schemeClr val="tx2"/>
                </a:solidFill>
              </a:rPr>
            </a:br>
            <a:r>
              <a:rPr lang="ru-RU" u="sng" spc="-10" dirty="0" smtClean="0">
                <a:solidFill>
                  <a:schemeClr val="tx2"/>
                </a:solidFill>
              </a:rPr>
              <a:t>дополнительный период-</a:t>
            </a:r>
            <a:r>
              <a:rPr lang="ru-RU" spc="-10" dirty="0" smtClean="0">
                <a:solidFill>
                  <a:schemeClr val="tx2"/>
                </a:solidFill>
              </a:rPr>
              <a:t/>
            </a:r>
            <a:br>
              <a:rPr lang="ru-RU" spc="-10" dirty="0" smtClean="0">
                <a:solidFill>
                  <a:schemeClr val="tx2"/>
                </a:solidFill>
              </a:rPr>
            </a:br>
            <a:r>
              <a:rPr lang="ru-RU" spc="-10" dirty="0" smtClean="0">
                <a:solidFill>
                  <a:schemeClr val="tx2"/>
                </a:solidFill>
              </a:rPr>
              <a:t>3.09.-</a:t>
            </a:r>
            <a:r>
              <a:rPr lang="ru-RU" spc="-10" dirty="0" smtClean="0">
                <a:solidFill>
                  <a:schemeClr val="tx2"/>
                </a:solidFill>
              </a:rPr>
              <a:t>17.09.24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615553"/>
          </a:xfrm>
        </p:spPr>
        <p:txBody>
          <a:bodyPr/>
          <a:lstStyle/>
          <a:p>
            <a:pPr algn="ctr"/>
            <a:r>
              <a:rPr lang="ru-RU" sz="4000" u="sng" dirty="0" smtClean="0"/>
              <a:t>Учащиеся с ОВЗ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09600" y="1371600"/>
            <a:ext cx="8229600" cy="4191000"/>
          </a:xfrm>
        </p:spPr>
        <p:txBody>
          <a:bodyPr/>
          <a:lstStyle/>
          <a:p>
            <a:r>
              <a:rPr lang="ru-RU" sz="3200" b="1" dirty="0" smtClean="0"/>
              <a:t>Это учащиеся, имеющие справку об инвалидности или справку  ПМПК. Имеют право сдавать </a:t>
            </a:r>
            <a:r>
              <a:rPr lang="ru-RU" sz="3200" b="1" u="sng" dirty="0" smtClean="0"/>
              <a:t>только два обязательных </a:t>
            </a:r>
            <a:r>
              <a:rPr lang="ru-RU" sz="3200" b="1" dirty="0" smtClean="0"/>
              <a:t>предмета</a:t>
            </a:r>
            <a:r>
              <a:rPr lang="ru-RU" sz="3200" b="1" u="sng" dirty="0" smtClean="0"/>
              <a:t>: русский язык и математику. Продолжительность экзамена продлевается на 1,5 часа. </a:t>
            </a:r>
            <a:r>
              <a:rPr lang="ru-RU" sz="3200" b="1" dirty="0" smtClean="0"/>
              <a:t>Эти учащиеся пишут ОГЭ в отдельной аудитории.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5209" y="1813559"/>
            <a:ext cx="2638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(пункт </a:t>
            </a:r>
            <a:r>
              <a:rPr sz="1600" b="1" spc="-10" dirty="0">
                <a:solidFill>
                  <a:srgbClr val="243F60"/>
                </a:solidFill>
                <a:latin typeface="Calibri"/>
                <a:cs typeface="Calibri"/>
              </a:rPr>
              <a:t>проведения</a:t>
            </a:r>
            <a:r>
              <a:rPr sz="1600" b="1" spc="-7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220" y="1151607"/>
            <a:ext cx="8195945" cy="13849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670935">
              <a:lnSpc>
                <a:spcPct val="100000"/>
              </a:lnSpc>
              <a:spcBef>
                <a:spcPts val="1420"/>
              </a:spcBef>
            </a:pP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Допуск обучающихся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ППЭ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355600" algn="l"/>
                <a:tab pos="3990975" algn="l"/>
                <a:tab pos="4982210" algn="l"/>
                <a:tab pos="6988809" algn="l"/>
                <a:tab pos="7426959" algn="l"/>
              </a:tabLst>
            </a:pP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600" b="1" spc="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вл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тс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р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ал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ч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у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х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220" y="2456179"/>
            <a:ext cx="8202930" cy="411215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8890" algn="just">
              <a:lnSpc>
                <a:spcPct val="90000"/>
              </a:lnSpc>
              <a:spcBef>
                <a:spcPts val="530"/>
              </a:spcBef>
              <a:tabLst>
                <a:tab pos="6541770" algn="l"/>
              </a:tabLst>
            </a:pPr>
            <a:r>
              <a:rPr sz="36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окументов, 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удостоверяющих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их  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при наличии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их в  </a:t>
            </a:r>
            <a:r>
              <a:rPr sz="3200" b="1" spc="0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вер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ж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ы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	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ис</a:t>
            </a:r>
            <a:r>
              <a:rPr sz="3200" b="1" spc="-40" dirty="0">
                <a:solidFill>
                  <a:srgbClr val="0033CC"/>
                </a:solidFill>
                <a:latin typeface="Times New Roman"/>
                <a:cs typeface="Times New Roman"/>
              </a:rPr>
              <a:t>ка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 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распределения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данный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ППЭ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99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4578350" algn="l"/>
              </a:tabLst>
            </a:pP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случае отсутствия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у 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обучающегося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до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ку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м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та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,	</a:t>
            </a:r>
            <a:r>
              <a:rPr sz="3200" b="1" spc="-114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ос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70" dirty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200" b="1" spc="-55" dirty="0">
                <a:solidFill>
                  <a:srgbClr val="0033CC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еряю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60" dirty="0">
                <a:solidFill>
                  <a:srgbClr val="0033CC"/>
                </a:solidFill>
                <a:latin typeface="Times New Roman"/>
                <a:cs typeface="Times New Roman"/>
              </a:rPr>
              <a:t>г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он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допускается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ППЭ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после 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подтверждения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его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личности 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сопровождающим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0" y="28702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59" y="2030730"/>
            <a:ext cx="7867650" cy="157607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920"/>
              </a:spcBef>
            </a:pPr>
            <a:r>
              <a:rPr sz="2800" b="1" spc="-10" dirty="0">
                <a:solidFill>
                  <a:srgbClr val="243F60"/>
                </a:solidFill>
                <a:latin typeface="Calibri"/>
                <a:cs typeface="Calibri"/>
              </a:rPr>
              <a:t>Организаторы выдают обучающимся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3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аудитории</a:t>
            </a:r>
            <a:endParaRPr sz="2800">
              <a:latin typeface="Calibri"/>
              <a:cs typeface="Calibri"/>
            </a:endParaRPr>
          </a:p>
          <a:p>
            <a:pPr marL="157480" marR="5080">
              <a:lnSpc>
                <a:spcPts val="2590"/>
              </a:lnSpc>
              <a:spcBef>
                <a:spcPts val="18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материалы,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которые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включают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себя  листы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(бланки)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 записи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340" y="35280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3544570"/>
            <a:ext cx="772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  <a:tab pos="1548130" algn="l"/>
                <a:tab pos="3602990" algn="l"/>
                <a:tab pos="4624705" algn="l"/>
                <a:tab pos="5372735" algn="l"/>
              </a:tabLst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обнаружения	брака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или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некомплектности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3873500"/>
            <a:ext cx="772668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организаторы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выдают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обучающемуся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новый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комплект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40" y="48437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4861559"/>
            <a:ext cx="762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нехватки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места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листах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(бланках)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" y="5190490"/>
            <a:ext cx="632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890" algn="l"/>
                <a:tab pos="2053589" algn="l"/>
                <a:tab pos="2496185" algn="l"/>
                <a:tab pos="4585970" algn="l"/>
                <a:tab pos="59855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с	ра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ут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" y="5519420"/>
            <a:ext cx="643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4310" algn="l"/>
                <a:tab pos="5376545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4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20" dirty="0">
                <a:solidFill>
                  <a:srgbClr val="0033CC"/>
                </a:solidFill>
                <a:latin typeface="Calibri"/>
                <a:cs typeface="Calibri"/>
              </a:rPr>
              <a:t>ат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ры	вы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2221" y="5190490"/>
            <a:ext cx="111252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просьбе</a:t>
            </a:r>
            <a:endParaRPr sz="2400">
              <a:latin typeface="Calibri"/>
              <a:cs typeface="Calibri"/>
            </a:endParaRPr>
          </a:p>
          <a:p>
            <a:pPr marL="589280">
              <a:lnSpc>
                <a:spcPts val="2735"/>
              </a:lnSpc>
            </a:pP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240" y="5848350"/>
            <a:ext cx="3996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дополнительный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340" y="61607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240" y="6177279"/>
            <a:ext cx="606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530" algn="l"/>
                <a:tab pos="1718310" algn="l"/>
                <a:tab pos="41440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	мере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необходимости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обучающимся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7003" y="6177279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выдаются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7240" y="6506209"/>
            <a:ext cx="146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3439" y="15240"/>
            <a:ext cx="4969510" cy="684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340</TotalTime>
  <Words>606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Тема Office</vt:lpstr>
      <vt:lpstr>МБОУ СОШ №42 им.Х.Мамсурова ГИА – 9 классы</vt:lpstr>
      <vt:lpstr>Основные вопросы для  рассмотрения:</vt:lpstr>
      <vt:lpstr>ОБЩИЕ ПОЛОЖЕНИЯ ГИА в 9 классе</vt:lpstr>
      <vt:lpstr>Формы проведения ГИА</vt:lpstr>
      <vt:lpstr>Проект расписания ОГЭ-2024   досрочный период- апрель-май основной период- 26.05.-1.07.24 дополнительный период- 3.09.-17.09.24</vt:lpstr>
      <vt:lpstr>Учащиеся с ОВЗ</vt:lpstr>
      <vt:lpstr>ПОРЯДОК ПРОВЕДЕНИЯ  ГИА</vt:lpstr>
      <vt:lpstr>ПОРЯДОК ПРОВЕДЕНИЯ  ГИА</vt:lpstr>
      <vt:lpstr>Презентация PowerPoint</vt:lpstr>
      <vt:lpstr>Порядок проведения ГИА</vt:lpstr>
      <vt:lpstr>Порядок проведения ГИА</vt:lpstr>
      <vt:lpstr>Проверка экзаменационных работ участников  ГИА и их оценивание</vt:lpstr>
      <vt:lpstr>ЕСЛИ НАБРАЛ БАЛЛОВ НИЖЕ  МИНИМАЛЬНОГО….</vt:lpstr>
      <vt:lpstr>Прием и рассмотрение апелляций</vt:lpstr>
      <vt:lpstr>Профильное обучение  2023-2024 уч.год.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 АТТЕСТАЦИЯ ЗА  КУРС ОСНОВНОГО</dc:title>
  <dc:creator>Ирина Тугановна Бзыкова</dc:creator>
  <cp:lastModifiedBy>Ирина Тугановна Бзыкова</cp:lastModifiedBy>
  <cp:revision>39</cp:revision>
  <dcterms:created xsi:type="dcterms:W3CDTF">2017-10-17T11:06:34Z</dcterms:created>
  <dcterms:modified xsi:type="dcterms:W3CDTF">2023-10-28T07:33:45Z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2017-10-17T00:00:00Z</vt:filetime>
  </property>
</Properties>
</file>